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1" r:id="rId6"/>
    <p:sldId id="262" r:id="rId7"/>
    <p:sldId id="263" r:id="rId8"/>
    <p:sldId id="264" r:id="rId9"/>
    <p:sldId id="265" r:id="rId10"/>
    <p:sldId id="266" r:id="rId11"/>
    <p:sldId id="260"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90" d="100"/>
          <a:sy n="90" d="100"/>
        </p:scale>
        <p:origin x="576"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48A87A34-81AB-432B-8DAE-1953F412C126}" type="datetimeFigureOut">
              <a:rPr lang="en-US" dirty="0"/>
              <a:t>11/17/2020</a:t>
            </a:fld>
            <a:endParaRPr lang="en-US" dirty="0"/>
          </a:p>
        </p:txBody>
      </p:sp>
      <p:sp>
        <p:nvSpPr>
          <p:cNvPr id="5" name="Footer Placeholder 4"/>
          <p:cNvSpPr>
            <a:spLocks noGrp="1"/>
          </p:cNvSpPr>
          <p:nvPr>
            <p:ph type="ftr" sz="quarter" idx="11"/>
          </p:nvPr>
        </p:nvSpPr>
        <p:spPr>
          <a:xfrm>
            <a:off x="1371600" y="4323845"/>
            <a:ext cx="6400800" cy="365125"/>
          </a:xfrm>
        </p:spPr>
        <p:txBody>
          <a:bodyPr/>
          <a:lstStyle/>
          <a:p>
            <a:endParaRPr lang="en-US" dirty="0"/>
          </a:p>
        </p:txBody>
      </p:sp>
      <p:sp>
        <p:nvSpPr>
          <p:cNvPr id="6" name="Slide Number Placeholder 5"/>
          <p:cNvSpPr>
            <a:spLocks noGrp="1"/>
          </p:cNvSpPr>
          <p:nvPr>
            <p:ph type="sldNum" sz="quarter" idx="12"/>
          </p:nvPr>
        </p:nvSpPr>
        <p:spPr>
          <a:xfrm>
            <a:off x="8077200" y="1430866"/>
            <a:ext cx="2743200"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11/17/2020</a:t>
            </a:fld>
            <a:endParaRPr lang="en-US" dirty="0"/>
          </a:p>
        </p:txBody>
      </p:sp>
      <p:sp>
        <p:nvSpPr>
          <p:cNvPr id="5" name="Footer Placeholder 4"/>
          <p:cNvSpPr>
            <a:spLocks noGrp="1"/>
          </p:cNvSpPr>
          <p:nvPr>
            <p:ph type="ftr" sz="quarter" idx="11"/>
          </p:nvPr>
        </p:nvSpPr>
        <p:spPr>
          <a:xfrm>
            <a:off x="685800" y="381001"/>
            <a:ext cx="6991492" cy="36406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11/17/2020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11/17/2020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11/17/2020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11/17/2020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11/17/2020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11/17/2020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11/17/2020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11/17/2020</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11/17/2020</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48A87A34-81AB-432B-8DAE-1953F412C126}" type="datetimeFigureOut">
              <a:rPr lang="en-US" dirty="0"/>
              <a:pPr/>
              <a:t>11/17/2020</a:t>
            </a:fld>
            <a:endParaRPr lang="en-US" dirty="0"/>
          </a:p>
        </p:txBody>
      </p:sp>
      <p:sp>
        <p:nvSpPr>
          <p:cNvPr id="6" name="Footer Placeholder 5"/>
          <p:cNvSpPr>
            <a:spLocks noGrp="1"/>
          </p:cNvSpPr>
          <p:nvPr>
            <p:ph type="ftr" sz="quarter" idx="11"/>
          </p:nvPr>
        </p:nvSpPr>
        <p:spPr>
          <a:xfrm>
            <a:off x="685800" y="378883"/>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11/17/2020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11/17/2020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48A87A34-81AB-432B-8DAE-1953F412C126}" type="datetimeFigureOut">
              <a:rPr lang="en-US" dirty="0"/>
              <a:pPr/>
              <a:t>11/17/2020</a:t>
            </a:fld>
            <a:endParaRPr lang="en-US" dirty="0"/>
          </a:p>
        </p:txBody>
      </p:sp>
      <p:sp>
        <p:nvSpPr>
          <p:cNvPr id="5" name="Footer Placeholder 4"/>
          <p:cNvSpPr>
            <a:spLocks noGrp="1"/>
          </p:cNvSpPr>
          <p:nvPr>
            <p:ph type="ftr" sz="quarter" idx="11"/>
          </p:nvPr>
        </p:nvSpPr>
        <p:spPr>
          <a:xfrm>
            <a:off x="685800" y="381000"/>
            <a:ext cx="6991492" cy="36512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11/17/2020</a:t>
            </a:fld>
            <a:endParaRPr lang="en-US" dirty="0"/>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No One Safe As Moscow Police Lash Out">
            <a:extLst>
              <a:ext uri="{FF2B5EF4-FFF2-40B4-BE49-F238E27FC236}">
                <a16:creationId xmlns:a16="http://schemas.microsoft.com/office/drawing/2014/main" id="{8B573C34-54AA-4A1F-B57B-8D82A9A516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9488" y="1575279"/>
            <a:ext cx="12032512" cy="520829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DAFBD8C-23DC-42E8-8C0E-667B2A614D46}"/>
              </a:ext>
            </a:extLst>
          </p:cNvPr>
          <p:cNvSpPr>
            <a:spLocks noGrp="1"/>
          </p:cNvSpPr>
          <p:nvPr>
            <p:ph type="ctrTitle"/>
          </p:nvPr>
        </p:nvSpPr>
        <p:spPr>
          <a:xfrm>
            <a:off x="1173126" y="182415"/>
            <a:ext cx="9448800" cy="1392864"/>
          </a:xfrm>
          <a:solidFill>
            <a:schemeClr val="accent6">
              <a:lumMod val="20000"/>
              <a:lumOff val="80000"/>
            </a:schemeClr>
          </a:solidFill>
        </p:spPr>
        <p:txBody>
          <a:bodyPr>
            <a:normAutofit/>
          </a:bodyPr>
          <a:lstStyle/>
          <a:p>
            <a:pPr algn="ctr"/>
            <a:r>
              <a:rPr lang="en-US" sz="3600" cap="none"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The Impact Of Police Brutality On The Lives Of African American Citizens</a:t>
            </a:r>
            <a:endParaRPr lang="en-US" sz="8000" cap="none" dirty="0">
              <a:solidFill>
                <a:srgbClr val="0070C0"/>
              </a:solidFill>
            </a:endParaRPr>
          </a:p>
        </p:txBody>
      </p:sp>
      <p:sp>
        <p:nvSpPr>
          <p:cNvPr id="3" name="Subtitle 2">
            <a:extLst>
              <a:ext uri="{FF2B5EF4-FFF2-40B4-BE49-F238E27FC236}">
                <a16:creationId xmlns:a16="http://schemas.microsoft.com/office/drawing/2014/main" id="{7DC5FF97-C47D-4E9D-BDD4-1EF755F26576}"/>
              </a:ext>
            </a:extLst>
          </p:cNvPr>
          <p:cNvSpPr>
            <a:spLocks noGrp="1"/>
          </p:cNvSpPr>
          <p:nvPr>
            <p:ph type="subTitle" idx="1"/>
          </p:nvPr>
        </p:nvSpPr>
        <p:spPr>
          <a:xfrm>
            <a:off x="4596809" y="1929811"/>
            <a:ext cx="2998382" cy="1073887"/>
          </a:xfrm>
          <a:solidFill>
            <a:schemeClr val="accent1">
              <a:lumMod val="20000"/>
              <a:lumOff val="80000"/>
            </a:schemeClr>
          </a:solidFill>
        </p:spPr>
        <p:txBody>
          <a:bodyPr>
            <a:noAutofit/>
          </a:bodyPr>
          <a:lstStyle/>
          <a:p>
            <a:pPr algn="ctr"/>
            <a:r>
              <a:rPr lang="en-US" sz="2400" dirty="0">
                <a:solidFill>
                  <a:srgbClr val="0070C0"/>
                </a:solidFill>
              </a:rPr>
              <a:t>Name</a:t>
            </a:r>
          </a:p>
          <a:p>
            <a:pPr algn="ctr"/>
            <a:r>
              <a:rPr lang="en-US" sz="2400" dirty="0">
                <a:solidFill>
                  <a:srgbClr val="0070C0"/>
                </a:solidFill>
              </a:rPr>
              <a:t>Institution</a:t>
            </a:r>
          </a:p>
        </p:txBody>
      </p:sp>
    </p:spTree>
    <p:extLst>
      <p:ext uri="{BB962C8B-B14F-4D97-AF65-F5344CB8AC3E}">
        <p14:creationId xmlns:p14="http://schemas.microsoft.com/office/powerpoint/2010/main" val="24222880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D444F3-0FE9-41AF-8F49-242E06753883}"/>
              </a:ext>
            </a:extLst>
          </p:cNvPr>
          <p:cNvSpPr>
            <a:spLocks noGrp="1"/>
          </p:cNvSpPr>
          <p:nvPr>
            <p:ph type="ctrTitle"/>
          </p:nvPr>
        </p:nvSpPr>
        <p:spPr>
          <a:xfrm>
            <a:off x="1520456" y="453071"/>
            <a:ext cx="9448800" cy="929162"/>
          </a:xfrm>
        </p:spPr>
        <p:txBody>
          <a:bodyPr/>
          <a:lstStyle/>
          <a:p>
            <a:pPr algn="ctr"/>
            <a:r>
              <a:rPr lang="en-US" cap="none" dirty="0"/>
              <a:t>Agendas</a:t>
            </a:r>
          </a:p>
        </p:txBody>
      </p:sp>
      <p:sp>
        <p:nvSpPr>
          <p:cNvPr id="3" name="Subtitle 2">
            <a:extLst>
              <a:ext uri="{FF2B5EF4-FFF2-40B4-BE49-F238E27FC236}">
                <a16:creationId xmlns:a16="http://schemas.microsoft.com/office/drawing/2014/main" id="{72E07F7C-4058-4606-9E65-96908064EDA7}"/>
              </a:ext>
            </a:extLst>
          </p:cNvPr>
          <p:cNvSpPr>
            <a:spLocks noGrp="1"/>
          </p:cNvSpPr>
          <p:nvPr>
            <p:ph type="subTitle" idx="1"/>
          </p:nvPr>
        </p:nvSpPr>
        <p:spPr>
          <a:xfrm>
            <a:off x="5124893" y="1860699"/>
            <a:ext cx="6120808" cy="4544230"/>
          </a:xfrm>
          <a:solidFill>
            <a:schemeClr val="accent6">
              <a:lumMod val="20000"/>
              <a:lumOff val="80000"/>
            </a:schemeClr>
          </a:solidFill>
        </p:spPr>
        <p:txBody>
          <a:bodyPr>
            <a:normAutofit fontScale="92500" lnSpcReduction="10000"/>
          </a:bodyPr>
          <a:lstStyle/>
          <a:p>
            <a:pPr marL="1257300" marR="0" indent="-342900">
              <a:lnSpc>
                <a:spcPct val="150000"/>
              </a:lnSpc>
              <a:spcBef>
                <a:spcPts val="0"/>
              </a:spcBef>
              <a:spcAft>
                <a:spcPts val="0"/>
              </a:spcAft>
              <a:buFont typeface="+mj-lt"/>
              <a:buAutoNum type="arabicPeriod"/>
            </a:pPr>
            <a:r>
              <a:rPr lang="en-US" sz="2400" dirty="0">
                <a:solidFill>
                  <a:srgbClr val="0070C0"/>
                </a:solidFill>
                <a:effectLst/>
                <a:latin typeface="Helvetica" panose="020B0604020202020204" pitchFamily="34" charset="0"/>
                <a:ea typeface="Times New Roman" panose="02020603050405020304" pitchFamily="18" charset="0"/>
                <a:cs typeface="Times New Roman" panose="02020603050405020304" pitchFamily="18" charset="0"/>
              </a:rPr>
              <a:t>Abstract; </a:t>
            </a:r>
            <a:endParaRPr lang="en-US" sz="24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p>
            <a:pPr marL="1257300" marR="0" indent="-342900">
              <a:lnSpc>
                <a:spcPct val="150000"/>
              </a:lnSpc>
              <a:spcBef>
                <a:spcPts val="0"/>
              </a:spcBef>
              <a:spcAft>
                <a:spcPts val="0"/>
              </a:spcAft>
              <a:buFont typeface="+mj-lt"/>
              <a:buAutoNum type="arabicPeriod"/>
            </a:pPr>
            <a:r>
              <a:rPr lang="en-US" sz="2400" dirty="0">
                <a:solidFill>
                  <a:srgbClr val="0070C0"/>
                </a:solidFill>
                <a:effectLst/>
                <a:latin typeface="Helvetica" panose="020B0604020202020204" pitchFamily="34" charset="0"/>
                <a:ea typeface="Times New Roman" panose="02020603050405020304" pitchFamily="18" charset="0"/>
                <a:cs typeface="Times New Roman" panose="02020603050405020304" pitchFamily="18" charset="0"/>
              </a:rPr>
              <a:t>Abbreviated Literature Review; </a:t>
            </a:r>
            <a:endParaRPr lang="en-US" sz="24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p>
            <a:pPr marL="1257300" marR="0" indent="-342900">
              <a:lnSpc>
                <a:spcPct val="150000"/>
              </a:lnSpc>
              <a:spcBef>
                <a:spcPts val="0"/>
              </a:spcBef>
              <a:spcAft>
                <a:spcPts val="0"/>
              </a:spcAft>
              <a:buFont typeface="+mj-lt"/>
              <a:buAutoNum type="arabicPeriod"/>
            </a:pPr>
            <a:r>
              <a:rPr lang="en-US" sz="2400" dirty="0">
                <a:solidFill>
                  <a:srgbClr val="0070C0"/>
                </a:solidFill>
                <a:effectLst/>
                <a:latin typeface="Helvetica" panose="020B0604020202020204" pitchFamily="34" charset="0"/>
                <a:ea typeface="Times New Roman" panose="02020603050405020304" pitchFamily="18" charset="0"/>
                <a:cs typeface="Times New Roman" panose="02020603050405020304" pitchFamily="18" charset="0"/>
              </a:rPr>
              <a:t>Issue(s);</a:t>
            </a:r>
            <a:endParaRPr lang="en-US" sz="24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p>
            <a:pPr marL="1257300" marR="0" indent="-342900">
              <a:lnSpc>
                <a:spcPct val="150000"/>
              </a:lnSpc>
              <a:spcBef>
                <a:spcPts val="0"/>
              </a:spcBef>
              <a:spcAft>
                <a:spcPts val="0"/>
              </a:spcAft>
              <a:buFont typeface="+mj-lt"/>
              <a:buAutoNum type="arabicPeriod"/>
            </a:pPr>
            <a:r>
              <a:rPr lang="en-US" sz="2400" dirty="0">
                <a:solidFill>
                  <a:srgbClr val="0070C0"/>
                </a:solidFill>
                <a:effectLst/>
                <a:latin typeface="Helvetica" panose="020B0604020202020204" pitchFamily="34" charset="0"/>
                <a:ea typeface="Times New Roman" panose="02020603050405020304" pitchFamily="18" charset="0"/>
                <a:cs typeface="Times New Roman" panose="02020603050405020304" pitchFamily="18" charset="0"/>
              </a:rPr>
              <a:t>Critical Analysis; </a:t>
            </a:r>
            <a:endParaRPr lang="en-US" sz="24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p>
            <a:pPr marL="1257300" marR="0" indent="-342900">
              <a:lnSpc>
                <a:spcPct val="150000"/>
              </a:lnSpc>
              <a:spcBef>
                <a:spcPts val="0"/>
              </a:spcBef>
              <a:spcAft>
                <a:spcPts val="0"/>
              </a:spcAft>
              <a:buFont typeface="+mj-lt"/>
              <a:buAutoNum type="arabicPeriod"/>
            </a:pPr>
            <a:r>
              <a:rPr lang="en-US" sz="2400" dirty="0">
                <a:solidFill>
                  <a:srgbClr val="0070C0"/>
                </a:solidFill>
                <a:effectLst/>
                <a:latin typeface="Helvetica" panose="020B0604020202020204" pitchFamily="34" charset="0"/>
                <a:ea typeface="Times New Roman" panose="02020603050405020304" pitchFamily="18" charset="0"/>
                <a:cs typeface="Times New Roman" panose="02020603050405020304" pitchFamily="18" charset="0"/>
              </a:rPr>
              <a:t>Conclusion; </a:t>
            </a:r>
            <a:endParaRPr lang="en-US" sz="24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p>
            <a:pPr marL="1257300" marR="0" indent="-342900">
              <a:lnSpc>
                <a:spcPct val="150000"/>
              </a:lnSpc>
              <a:spcBef>
                <a:spcPts val="0"/>
              </a:spcBef>
              <a:spcAft>
                <a:spcPts val="0"/>
              </a:spcAft>
              <a:buFont typeface="+mj-lt"/>
              <a:buAutoNum type="arabicPeriod"/>
            </a:pPr>
            <a:r>
              <a:rPr lang="en-US" sz="2400" dirty="0">
                <a:solidFill>
                  <a:srgbClr val="0070C0"/>
                </a:solidFill>
                <a:effectLst/>
                <a:latin typeface="Helvetica" panose="020B0604020202020204" pitchFamily="34" charset="0"/>
                <a:ea typeface="Times New Roman" panose="02020603050405020304" pitchFamily="18" charset="0"/>
                <a:cs typeface="Times New Roman" panose="02020603050405020304" pitchFamily="18" charset="0"/>
              </a:rPr>
              <a:t>Policy Implications; </a:t>
            </a:r>
            <a:endParaRPr lang="en-US" sz="24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p>
            <a:pPr marL="1257300" marR="0" indent="-342900">
              <a:lnSpc>
                <a:spcPct val="150000"/>
              </a:lnSpc>
              <a:spcBef>
                <a:spcPts val="0"/>
              </a:spcBef>
              <a:spcAft>
                <a:spcPts val="0"/>
              </a:spcAft>
              <a:buFont typeface="+mj-lt"/>
              <a:buAutoNum type="arabicPeriod"/>
            </a:pPr>
            <a:r>
              <a:rPr lang="en-US" sz="2400" dirty="0">
                <a:solidFill>
                  <a:srgbClr val="0070C0"/>
                </a:solidFill>
                <a:effectLst/>
                <a:latin typeface="Helvetica" panose="020B0604020202020204" pitchFamily="34" charset="0"/>
                <a:ea typeface="Times New Roman" panose="02020603050405020304" pitchFamily="18" charset="0"/>
                <a:cs typeface="Times New Roman" panose="02020603050405020304" pitchFamily="18" charset="0"/>
              </a:rPr>
              <a:t>Suggestions for Future Research; and </a:t>
            </a:r>
            <a:endParaRPr lang="en-US" sz="24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p>
            <a:pPr marL="1257300" marR="0" indent="-342900">
              <a:lnSpc>
                <a:spcPct val="150000"/>
              </a:lnSpc>
              <a:spcBef>
                <a:spcPts val="0"/>
              </a:spcBef>
              <a:spcAft>
                <a:spcPts val="0"/>
              </a:spcAft>
              <a:buFont typeface="+mj-lt"/>
              <a:buAutoNum type="arabicPeriod"/>
            </a:pPr>
            <a:r>
              <a:rPr lang="en-US" sz="2400" dirty="0">
                <a:solidFill>
                  <a:srgbClr val="0070C0"/>
                </a:solidFill>
                <a:effectLst/>
                <a:latin typeface="Helvetica" panose="020B0604020202020204" pitchFamily="34" charset="0"/>
                <a:ea typeface="Times New Roman" panose="02020603050405020304" pitchFamily="18" charset="0"/>
                <a:cs typeface="Times New Roman" panose="02020603050405020304" pitchFamily="18" charset="0"/>
              </a:rPr>
              <a:t>References in APA format. </a:t>
            </a:r>
            <a:endParaRPr lang="en-US" sz="24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098" name="Picture 2" descr="3d Business Man Presenting Concept Of Agenda Isolated White Background  Royalty Free Cliparts, Vectors, And Stock Illustration. Image 24543996.">
            <a:extLst>
              <a:ext uri="{FF2B5EF4-FFF2-40B4-BE49-F238E27FC236}">
                <a16:creationId xmlns:a16="http://schemas.microsoft.com/office/drawing/2014/main" id="{DC94A627-6AAC-43E2-820A-9E2726658DB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236" t="4496" r="4625"/>
          <a:stretch/>
        </p:blipFill>
        <p:spPr bwMode="auto">
          <a:xfrm>
            <a:off x="1520456" y="1594885"/>
            <a:ext cx="3221666" cy="4997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7156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19490-0077-4076-906A-4F8028B8111D}"/>
              </a:ext>
            </a:extLst>
          </p:cNvPr>
          <p:cNvSpPr>
            <a:spLocks noGrp="1"/>
          </p:cNvSpPr>
          <p:nvPr>
            <p:ph type="ctrTitle"/>
          </p:nvPr>
        </p:nvSpPr>
        <p:spPr>
          <a:xfrm>
            <a:off x="2339164" y="355314"/>
            <a:ext cx="9448800" cy="1056752"/>
          </a:xfrm>
        </p:spPr>
        <p:txBody>
          <a:bodyPr>
            <a:normAutofit/>
          </a:bodyPr>
          <a:lstStyle/>
          <a:p>
            <a:r>
              <a:rPr lang="en-US" sz="6000" cap="none" dirty="0">
                <a:effectLst/>
                <a:latin typeface="Helvetica" panose="020B0604020202020204" pitchFamily="34" charset="0"/>
                <a:ea typeface="Times New Roman" panose="02020603050405020304" pitchFamily="18" charset="0"/>
                <a:cs typeface="Times New Roman" panose="02020603050405020304" pitchFamily="18" charset="0"/>
              </a:rPr>
              <a:t>1. Abstract</a:t>
            </a:r>
            <a:endParaRPr lang="en-US" cap="none" dirty="0"/>
          </a:p>
        </p:txBody>
      </p:sp>
      <p:sp>
        <p:nvSpPr>
          <p:cNvPr id="3" name="Subtitle 2">
            <a:extLst>
              <a:ext uri="{FF2B5EF4-FFF2-40B4-BE49-F238E27FC236}">
                <a16:creationId xmlns:a16="http://schemas.microsoft.com/office/drawing/2014/main" id="{EC7A172D-9D86-48D8-9A6F-6E5BF5BC9155}"/>
              </a:ext>
            </a:extLst>
          </p:cNvPr>
          <p:cNvSpPr>
            <a:spLocks noGrp="1"/>
          </p:cNvSpPr>
          <p:nvPr>
            <p:ph type="subTitle" idx="1"/>
          </p:nvPr>
        </p:nvSpPr>
        <p:spPr>
          <a:xfrm>
            <a:off x="3866708" y="1537280"/>
            <a:ext cx="7921256" cy="5246292"/>
          </a:xfrm>
          <a:solidFill>
            <a:schemeClr val="accent6">
              <a:lumMod val="20000"/>
              <a:lumOff val="80000"/>
            </a:schemeClr>
          </a:solidFill>
        </p:spPr>
        <p:txBody>
          <a:bodyPr>
            <a:normAutofit/>
          </a:bodyPr>
          <a:lstStyle/>
          <a:p>
            <a:pPr marL="285750" indent="-285750">
              <a:buClr>
                <a:srgbClr val="FF0000"/>
              </a:buClr>
              <a:buFont typeface="Wingdings" panose="05000000000000000000" pitchFamily="2" charset="2"/>
              <a:buChar char="Ø"/>
            </a:pPr>
            <a:r>
              <a:rPr lang="en-US" sz="24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Police brutality, also known as police violence is a term used to refer to the use of excessive force against an individual thus violating the rights of an individual. </a:t>
            </a:r>
          </a:p>
          <a:p>
            <a:pPr marL="285750" indent="-285750">
              <a:buClr>
                <a:srgbClr val="FF0000"/>
              </a:buClr>
              <a:buFont typeface="Wingdings" panose="05000000000000000000" pitchFamily="2" charset="2"/>
              <a:buChar char="Ø"/>
            </a:pPr>
            <a:r>
              <a:rPr lang="en-US" sz="24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Police brutality can take the form </a:t>
            </a:r>
            <a:r>
              <a:rPr lang="en-US"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of physical or verbal harassment, physical or mental injury, property damage, and even death</a:t>
            </a:r>
            <a:r>
              <a:rPr lang="en-US" sz="24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a:t>
            </a:r>
          </a:p>
          <a:p>
            <a:pPr marL="285750" indent="-285750">
              <a:buClr>
                <a:srgbClr val="FF0000"/>
              </a:buClr>
              <a:buFont typeface="Wingdings" panose="05000000000000000000" pitchFamily="2" charset="2"/>
              <a:buChar char="Ø"/>
            </a:pPr>
            <a:r>
              <a:rPr lang="en-US" sz="24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In the past, people of color (African-Americans) have raised the alarm over the targeted police brutality, which is part of a more extensive systemic racial discrimination (Chaney, Cassandra, and Ray V. Robertson). </a:t>
            </a:r>
          </a:p>
          <a:p>
            <a:pPr marL="285750" indent="-285750">
              <a:buClr>
                <a:srgbClr val="FF0000"/>
              </a:buClr>
              <a:buFont typeface="Wingdings" panose="05000000000000000000" pitchFamily="2" charset="2"/>
              <a:buChar char="Ø"/>
            </a:pPr>
            <a:r>
              <a:rPr lang="en-US" sz="24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This paper seeks to investigate the impact of police brutality on the lives of African-American. This paper addresses how police brutality affects the lives of African American citizens socially, economically, psychologically and mentally.</a:t>
            </a:r>
            <a:endParaRPr lang="en-US" sz="24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buClr>
                <a:srgbClr val="FF0000"/>
              </a:buClr>
              <a:buFont typeface="Wingdings" panose="05000000000000000000" pitchFamily="2" charset="2"/>
              <a:buChar char="Ø"/>
            </a:pPr>
            <a:endParaRPr lang="en-US" sz="2800" dirty="0">
              <a:solidFill>
                <a:srgbClr val="0070C0"/>
              </a:solidFill>
            </a:endParaRPr>
          </a:p>
        </p:txBody>
      </p:sp>
      <p:pic>
        <p:nvPicPr>
          <p:cNvPr id="3074" name="Picture 2" descr="Italy probes police brutality against journalist at neo-fascist rally |  News | DW | 24.05.2019">
            <a:extLst>
              <a:ext uri="{FF2B5EF4-FFF2-40B4-BE49-F238E27FC236}">
                <a16:creationId xmlns:a16="http://schemas.microsoft.com/office/drawing/2014/main" id="{8EB23FF0-C7F3-4CE2-8B01-F2170700B9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381693"/>
            <a:ext cx="3866708" cy="43274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02368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9B44E378-6329-466F-89C5-30EFF6325DB4}"/>
              </a:ext>
            </a:extLst>
          </p:cNvPr>
          <p:cNvSpPr txBox="1">
            <a:spLocks/>
          </p:cNvSpPr>
          <p:nvPr/>
        </p:nvSpPr>
        <p:spPr>
          <a:xfrm>
            <a:off x="2339164" y="302151"/>
            <a:ext cx="9448800" cy="1056752"/>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cap="all" baseline="0">
                <a:solidFill>
                  <a:schemeClr val="tx1"/>
                </a:solidFill>
                <a:latin typeface="+mj-lt"/>
                <a:ea typeface="+mj-ea"/>
                <a:cs typeface="+mj-cs"/>
              </a:defRPr>
            </a:lvl1pPr>
          </a:lstStyle>
          <a:p>
            <a:r>
              <a:rPr lang="en-US" dirty="0">
                <a:latin typeface="Helvetica" panose="020B0604020202020204" pitchFamily="34" charset="0"/>
                <a:cs typeface="Times New Roman" panose="02020603050405020304" pitchFamily="18" charset="0"/>
              </a:rPr>
              <a:t>2. </a:t>
            </a:r>
            <a:r>
              <a:rPr lang="en-US" cap="none" dirty="0">
                <a:latin typeface="Helvetica" panose="020B0604020202020204" pitchFamily="34" charset="0"/>
                <a:cs typeface="Times New Roman" panose="02020603050405020304" pitchFamily="18" charset="0"/>
              </a:rPr>
              <a:t>Literature Review</a:t>
            </a:r>
            <a:endParaRPr lang="en-US" dirty="0"/>
          </a:p>
        </p:txBody>
      </p:sp>
      <p:sp>
        <p:nvSpPr>
          <p:cNvPr id="5" name="Subtitle 2">
            <a:extLst>
              <a:ext uri="{FF2B5EF4-FFF2-40B4-BE49-F238E27FC236}">
                <a16:creationId xmlns:a16="http://schemas.microsoft.com/office/drawing/2014/main" id="{945982B7-4484-42D0-B10B-F1F8348CD6A7}"/>
              </a:ext>
            </a:extLst>
          </p:cNvPr>
          <p:cNvSpPr txBox="1">
            <a:spLocks/>
          </p:cNvSpPr>
          <p:nvPr/>
        </p:nvSpPr>
        <p:spPr>
          <a:xfrm>
            <a:off x="106326" y="1611708"/>
            <a:ext cx="7921256" cy="5246292"/>
          </a:xfrm>
          <a:prstGeom prst="rect">
            <a:avLst/>
          </a:prstGeom>
          <a:solidFill>
            <a:schemeClr val="accent6">
              <a:lumMod val="20000"/>
              <a:lumOff val="80000"/>
            </a:schemeClr>
          </a:solidFill>
        </p:spPr>
        <p:txBody>
          <a:bodyPr vert="horz" lIns="91440" tIns="45720" rIns="91440" bIns="45720" rtlCol="0">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buClr>
                <a:srgbClr val="FF0000"/>
              </a:buClr>
              <a:buFont typeface="Wingdings" panose="05000000000000000000" pitchFamily="2" charset="2"/>
              <a:buChar char="Ø"/>
            </a:pPr>
            <a:r>
              <a:rPr lang="en-US"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According to </a:t>
            </a:r>
            <a:r>
              <a:rPr lang="en-GB"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Chaney, Cassandra, and Ray, (2013) </a:t>
            </a:r>
            <a:r>
              <a:rPr lang="en-US"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some American neighborhoods are heavily policed while others are perfectly peaceful with little police presence.</a:t>
            </a:r>
          </a:p>
          <a:p>
            <a:pPr marL="342900" indent="-342900">
              <a:buClr>
                <a:srgbClr val="FF0000"/>
              </a:buClr>
              <a:buFont typeface="Wingdings" panose="05000000000000000000" pitchFamily="2" charset="2"/>
              <a:buChar char="Ø"/>
            </a:pPr>
            <a:r>
              <a:rPr lang="en-US"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In some of the heavily policed neighborhoods, most of the teenage African Americans have had </a:t>
            </a:r>
            <a:r>
              <a:rPr lang="en-US"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unpleasant experience </a:t>
            </a:r>
            <a:r>
              <a:rPr lang="en-US"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with law enforcers. </a:t>
            </a:r>
          </a:p>
          <a:p>
            <a:pPr marL="342900" indent="-342900">
              <a:buClr>
                <a:srgbClr val="FF0000"/>
              </a:buClr>
              <a:buFont typeface="Wingdings" panose="05000000000000000000" pitchFamily="2" charset="2"/>
              <a:buChar char="Ø"/>
            </a:pPr>
            <a:r>
              <a:rPr lang="en-US"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There is a notion that most of the people in such neighborhoods are criminal elements and the innocent ones adopt criminal tendencies by association. </a:t>
            </a:r>
          </a:p>
          <a:p>
            <a:pPr marL="342900" indent="-342900">
              <a:buClr>
                <a:srgbClr val="FF0000"/>
              </a:buClr>
              <a:buFont typeface="Wingdings" panose="05000000000000000000" pitchFamily="2" charset="2"/>
              <a:buChar char="Ø"/>
            </a:pPr>
            <a:r>
              <a:rPr lang="en-US"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Police officers in such areas conduct body searches for almost all the residents. These body searches are so frequent that African American teenagers already have the notion that the law is made to keep them in check.</a:t>
            </a:r>
          </a:p>
          <a:p>
            <a:pPr marL="342900" indent="-342900">
              <a:buClr>
                <a:srgbClr val="FF0000"/>
              </a:buClr>
              <a:buFont typeface="Wingdings" panose="05000000000000000000" pitchFamily="2" charset="2"/>
              <a:buChar char="Ø"/>
            </a:pPr>
            <a:r>
              <a:rPr lang="en-US"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It is normal that teenagers have a feeling of defiance and are eager to try new things they have not experienced before. </a:t>
            </a:r>
          </a:p>
          <a:p>
            <a:pPr marL="342900" indent="-342900">
              <a:buClr>
                <a:srgbClr val="FF0000"/>
              </a:buClr>
              <a:buFont typeface="Wingdings" panose="05000000000000000000" pitchFamily="2" charset="2"/>
              <a:buChar char="Ø"/>
            </a:pPr>
            <a:r>
              <a:rPr lang="en-GB"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As such, police officers uses brutality to control teenage African Americans and direct them away from crime by teaching them a lesson (Chaney, Cassandra, and Ray, </a:t>
            </a:r>
            <a:r>
              <a:rPr lang="en-GB"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2013</a:t>
            </a:r>
            <a:r>
              <a:rPr lang="en-GB"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n-US"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buClr>
                <a:srgbClr val="FF0000"/>
              </a:buClr>
              <a:buFont typeface="Wingdings" panose="05000000000000000000" pitchFamily="2" charset="2"/>
              <a:buChar char="Ø"/>
            </a:pPr>
            <a:endParaRPr lang="en-US" sz="3200" dirty="0">
              <a:solidFill>
                <a:srgbClr val="0070C0"/>
              </a:solidFill>
            </a:endParaRPr>
          </a:p>
        </p:txBody>
      </p:sp>
      <p:pic>
        <p:nvPicPr>
          <p:cNvPr id="5122" name="Picture 2" descr="Preventing police brutality in Germany | Germany| News and in-depth  reporting from Berlin and beyond | DW | 03.03.2013">
            <a:extLst>
              <a:ext uri="{FF2B5EF4-FFF2-40B4-BE49-F238E27FC236}">
                <a16:creationId xmlns:a16="http://schemas.microsoft.com/office/drawing/2014/main" id="{6D092971-EF2F-4B04-B384-C9F1552C02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12640" y="1901118"/>
            <a:ext cx="3785193" cy="46674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08029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Nairobi tops in police brutality - Business Daily">
            <a:extLst>
              <a:ext uri="{FF2B5EF4-FFF2-40B4-BE49-F238E27FC236}">
                <a16:creationId xmlns:a16="http://schemas.microsoft.com/office/drawing/2014/main" id="{75A91E14-6942-4DCD-9552-5150608D39A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3224" t="-2250" b="-1"/>
          <a:stretch/>
        </p:blipFill>
        <p:spPr bwMode="auto">
          <a:xfrm>
            <a:off x="0" y="2519916"/>
            <a:ext cx="3072808" cy="3721395"/>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a:extLst>
              <a:ext uri="{FF2B5EF4-FFF2-40B4-BE49-F238E27FC236}">
                <a16:creationId xmlns:a16="http://schemas.microsoft.com/office/drawing/2014/main" id="{9B44E378-6329-466F-89C5-30EFF6325DB4}"/>
              </a:ext>
            </a:extLst>
          </p:cNvPr>
          <p:cNvSpPr txBox="1">
            <a:spLocks/>
          </p:cNvSpPr>
          <p:nvPr/>
        </p:nvSpPr>
        <p:spPr>
          <a:xfrm>
            <a:off x="2339164" y="302151"/>
            <a:ext cx="9448800" cy="1056752"/>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cap="all" baseline="0">
                <a:solidFill>
                  <a:schemeClr val="tx1"/>
                </a:solidFill>
                <a:latin typeface="+mj-lt"/>
                <a:ea typeface="+mj-ea"/>
                <a:cs typeface="+mj-cs"/>
              </a:defRPr>
            </a:lvl1pPr>
          </a:lstStyle>
          <a:p>
            <a:r>
              <a:rPr lang="en-US" dirty="0">
                <a:latin typeface="Helvetica" panose="020B0604020202020204" pitchFamily="34" charset="0"/>
                <a:cs typeface="Times New Roman" panose="02020603050405020304" pitchFamily="18" charset="0"/>
              </a:rPr>
              <a:t>2. </a:t>
            </a:r>
            <a:r>
              <a:rPr lang="en-US" cap="none" dirty="0">
                <a:latin typeface="Helvetica" panose="020B0604020202020204" pitchFamily="34" charset="0"/>
                <a:cs typeface="Times New Roman" panose="02020603050405020304" pitchFamily="18" charset="0"/>
              </a:rPr>
              <a:t>Literature Review Cont’d</a:t>
            </a:r>
            <a:endParaRPr lang="en-US" dirty="0"/>
          </a:p>
        </p:txBody>
      </p:sp>
      <p:sp>
        <p:nvSpPr>
          <p:cNvPr id="5" name="Subtitle 2">
            <a:extLst>
              <a:ext uri="{FF2B5EF4-FFF2-40B4-BE49-F238E27FC236}">
                <a16:creationId xmlns:a16="http://schemas.microsoft.com/office/drawing/2014/main" id="{945982B7-4484-42D0-B10B-F1F8348CD6A7}"/>
              </a:ext>
            </a:extLst>
          </p:cNvPr>
          <p:cNvSpPr txBox="1">
            <a:spLocks/>
          </p:cNvSpPr>
          <p:nvPr/>
        </p:nvSpPr>
        <p:spPr>
          <a:xfrm>
            <a:off x="2243470" y="1537280"/>
            <a:ext cx="9544494" cy="5246292"/>
          </a:xfrm>
          <a:prstGeom prst="rect">
            <a:avLst/>
          </a:prstGeom>
          <a:solidFill>
            <a:schemeClr val="accent6">
              <a:lumMod val="20000"/>
              <a:lumOff val="80000"/>
            </a:schemeClr>
          </a:solidFill>
        </p:spPr>
        <p:txBody>
          <a:bodyPr vert="horz" lIns="91440" tIns="45720" rIns="91440" bIns="45720" rtlCol="0">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buClr>
                <a:srgbClr val="FF0000"/>
              </a:buClr>
              <a:buFont typeface="Wingdings" panose="05000000000000000000" pitchFamily="2" charset="2"/>
              <a:buChar char="Ø"/>
            </a:pPr>
            <a:r>
              <a:rPr lang="en-US" dirty="0">
                <a:solidFill>
                  <a:srgbClr val="0070C0"/>
                </a:solidFill>
                <a:effectLst/>
                <a:latin typeface="Times New Roman" panose="02020603050405020304" pitchFamily="18" charset="0"/>
                <a:ea typeface="Calibri" panose="020F0502020204030204" pitchFamily="34" charset="0"/>
              </a:rPr>
              <a:t>Also, as </a:t>
            </a:r>
            <a:r>
              <a:rPr lang="en-GB" dirty="0">
                <a:solidFill>
                  <a:srgbClr val="0070C0"/>
                </a:solidFill>
                <a:effectLst/>
                <a:latin typeface="Times New Roman" panose="02020603050405020304" pitchFamily="18" charset="0"/>
                <a:ea typeface="Calibri" panose="020F0502020204030204" pitchFamily="34" charset="0"/>
              </a:rPr>
              <a:t>Hutto, Jonathan  and Rodney claim, </a:t>
            </a:r>
            <a:r>
              <a:rPr lang="en-US" dirty="0">
                <a:solidFill>
                  <a:srgbClr val="0070C0"/>
                </a:solidFill>
                <a:effectLst/>
                <a:latin typeface="Times New Roman" panose="02020603050405020304" pitchFamily="18" charset="0"/>
                <a:ea typeface="Calibri" panose="020F0502020204030204" pitchFamily="34" charset="0"/>
              </a:rPr>
              <a:t>Police brutality brings about shame and degradation to African Americans. For instance, a father takes his daughter shopping in a supermarket. </a:t>
            </a:r>
          </a:p>
          <a:p>
            <a:pPr marL="342900" indent="-342900">
              <a:buClr>
                <a:srgbClr val="FF0000"/>
              </a:buClr>
              <a:buFont typeface="Wingdings" panose="05000000000000000000" pitchFamily="2" charset="2"/>
              <a:buChar char="Ø"/>
            </a:pPr>
            <a:r>
              <a:rPr lang="en-US" dirty="0">
                <a:solidFill>
                  <a:srgbClr val="0070C0"/>
                </a:solidFill>
                <a:effectLst/>
                <a:latin typeface="Times New Roman" panose="02020603050405020304" pitchFamily="18" charset="0"/>
                <a:ea typeface="Calibri" panose="020F0502020204030204" pitchFamily="34" charset="0"/>
              </a:rPr>
              <a:t>Outside the supermarket, two police officers are looking suspiciously at the father. The father and his daughter enter the supermarket for shopping unaware that one of the police officers had followed them inside the supermarket and that he was trailing them at a distance. </a:t>
            </a:r>
          </a:p>
          <a:p>
            <a:pPr marL="342900" indent="-342900">
              <a:buClr>
                <a:srgbClr val="FF0000"/>
              </a:buClr>
              <a:buFont typeface="Wingdings" panose="05000000000000000000" pitchFamily="2" charset="2"/>
              <a:buChar char="Ø"/>
            </a:pPr>
            <a:r>
              <a:rPr lang="en-US" dirty="0">
                <a:solidFill>
                  <a:srgbClr val="0070C0"/>
                </a:solidFill>
                <a:effectLst/>
                <a:latin typeface="Times New Roman" panose="02020603050405020304" pitchFamily="18" charset="0"/>
                <a:ea typeface="Calibri" panose="020F0502020204030204" pitchFamily="34" charset="0"/>
              </a:rPr>
              <a:t>When they are done shopping, they approach the counter to pay for the goods. As the father lifts his long t-shirt to retrieve the wallet from his back pocket, the police officer orders him, “Don’t move. Drop your weapon and put your hands on the head.” He is then ordered to lay on the ground as the second police officer intervenes and conducts a body search (Hutto, Jonathan </a:t>
            </a:r>
            <a:r>
              <a:rPr lang="en-US" dirty="0">
                <a:solidFill>
                  <a:srgbClr val="0070C0"/>
                </a:solidFill>
                <a:latin typeface="Times New Roman" panose="02020603050405020304" pitchFamily="18" charset="0"/>
                <a:ea typeface="Calibri" panose="020F0502020204030204" pitchFamily="34" charset="0"/>
              </a:rPr>
              <a:t>&amp; </a:t>
            </a:r>
            <a:r>
              <a:rPr lang="en-US" dirty="0">
                <a:solidFill>
                  <a:srgbClr val="0070C0"/>
                </a:solidFill>
                <a:effectLst/>
                <a:latin typeface="Times New Roman" panose="02020603050405020304" pitchFamily="18" charset="0"/>
                <a:ea typeface="Calibri" panose="020F0502020204030204" pitchFamily="34" charset="0"/>
              </a:rPr>
              <a:t>Green, 2016).</a:t>
            </a:r>
          </a:p>
          <a:p>
            <a:pPr marL="342900" indent="-342900">
              <a:buClr>
                <a:srgbClr val="FF0000"/>
              </a:buClr>
              <a:buFont typeface="Wingdings" panose="05000000000000000000" pitchFamily="2" charset="2"/>
              <a:buChar char="Ø"/>
            </a:pPr>
            <a:r>
              <a:rPr lang="en-GB" dirty="0">
                <a:solidFill>
                  <a:srgbClr val="0070C0"/>
                </a:solidFill>
                <a:effectLst/>
                <a:latin typeface="Times New Roman" panose="02020603050405020304" pitchFamily="18" charset="0"/>
                <a:ea typeface="Calibri" panose="020F0502020204030204" pitchFamily="34" charset="0"/>
              </a:rPr>
              <a:t>The other officer has his gun pointed at the father, who lay on the ground, scared and shaking. The daughter is crying next to the counter, pleading with the officers not to hurt her father. After a body search, the officer finds no weapon retrieving a wallet from his back pocket. All the while, a crowd of people has gathered around to witness the unfolding spectacle. The officers disperse the crowd and offer a brief apology to the man who gets up and hugs her crying and terrified daughter. </a:t>
            </a:r>
            <a:r>
              <a:rPr lang="en-US" dirty="0">
                <a:solidFill>
                  <a:srgbClr val="0070C0"/>
                </a:solidFill>
                <a:effectLst/>
                <a:latin typeface="Times New Roman" panose="02020603050405020304" pitchFamily="18" charset="0"/>
                <a:ea typeface="Calibri" panose="020F0502020204030204" pitchFamily="34" charset="0"/>
              </a:rPr>
              <a:t> </a:t>
            </a:r>
            <a:endParaRPr lang="en-US" sz="3600" dirty="0">
              <a:solidFill>
                <a:srgbClr val="0070C0"/>
              </a:solidFill>
            </a:endParaRPr>
          </a:p>
        </p:txBody>
      </p:sp>
    </p:spTree>
    <p:extLst>
      <p:ext uri="{BB962C8B-B14F-4D97-AF65-F5344CB8AC3E}">
        <p14:creationId xmlns:p14="http://schemas.microsoft.com/office/powerpoint/2010/main" val="164156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19490-0077-4076-906A-4F8028B8111D}"/>
              </a:ext>
            </a:extLst>
          </p:cNvPr>
          <p:cNvSpPr>
            <a:spLocks noGrp="1"/>
          </p:cNvSpPr>
          <p:nvPr>
            <p:ph type="ctrTitle"/>
          </p:nvPr>
        </p:nvSpPr>
        <p:spPr>
          <a:xfrm>
            <a:off x="2339164" y="536067"/>
            <a:ext cx="9448800" cy="1056752"/>
          </a:xfrm>
        </p:spPr>
        <p:txBody>
          <a:bodyPr>
            <a:normAutofit/>
          </a:bodyPr>
          <a:lstStyle/>
          <a:p>
            <a:r>
              <a:rPr lang="en-US" cap="none" dirty="0">
                <a:latin typeface="Helvetica" panose="020B0604020202020204" pitchFamily="34" charset="0"/>
                <a:cs typeface="Times New Roman" panose="02020603050405020304" pitchFamily="18" charset="0"/>
              </a:rPr>
              <a:t>3. Issues</a:t>
            </a:r>
            <a:endParaRPr lang="en-US" cap="none" dirty="0"/>
          </a:p>
        </p:txBody>
      </p:sp>
      <p:sp>
        <p:nvSpPr>
          <p:cNvPr id="3" name="Subtitle 2">
            <a:extLst>
              <a:ext uri="{FF2B5EF4-FFF2-40B4-BE49-F238E27FC236}">
                <a16:creationId xmlns:a16="http://schemas.microsoft.com/office/drawing/2014/main" id="{EC7A172D-9D86-48D8-9A6F-6E5BF5BC9155}"/>
              </a:ext>
            </a:extLst>
          </p:cNvPr>
          <p:cNvSpPr>
            <a:spLocks noGrp="1"/>
          </p:cNvSpPr>
          <p:nvPr>
            <p:ph type="subTitle" idx="1"/>
          </p:nvPr>
        </p:nvSpPr>
        <p:spPr>
          <a:xfrm>
            <a:off x="230374" y="1399057"/>
            <a:ext cx="5865626" cy="5246292"/>
          </a:xfrm>
          <a:solidFill>
            <a:schemeClr val="accent6">
              <a:lumMod val="20000"/>
              <a:lumOff val="80000"/>
            </a:schemeClr>
          </a:solidFill>
        </p:spPr>
        <p:txBody>
          <a:bodyPr>
            <a:normAutofit fontScale="92500"/>
          </a:bodyPr>
          <a:lstStyle/>
          <a:p>
            <a:pPr>
              <a:buClr>
                <a:srgbClr val="FF0000"/>
              </a:buClr>
            </a:pPr>
            <a:r>
              <a:rPr lang="en-US" sz="1800" b="1"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Sociological Issue </a:t>
            </a:r>
            <a:endParaRPr lang="en-US" sz="18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buClr>
                <a:srgbClr val="FF0000"/>
              </a:buClr>
              <a:buFont typeface="Wingdings" panose="05000000000000000000" pitchFamily="2" charset="2"/>
              <a:buChar char="Ø"/>
            </a:pPr>
            <a:r>
              <a:rPr lang="en-US" sz="1800" dirty="0">
                <a:solidFill>
                  <a:srgbClr val="0070C0"/>
                </a:solidFill>
                <a:effectLst/>
                <a:latin typeface="Times New Roman" panose="02020603050405020304" pitchFamily="18" charset="0"/>
                <a:ea typeface="Calibri" panose="020F0502020204030204" pitchFamily="34" charset="0"/>
              </a:rPr>
              <a:t>Police brutality has caused the loss of African American lives. </a:t>
            </a:r>
          </a:p>
          <a:p>
            <a:pPr marL="285750" indent="-285750">
              <a:buClr>
                <a:srgbClr val="FF0000"/>
              </a:buClr>
              <a:buFont typeface="Wingdings" panose="05000000000000000000" pitchFamily="2" charset="2"/>
              <a:buChar char="Ø"/>
            </a:pPr>
            <a:r>
              <a:rPr lang="en-US" sz="1800" dirty="0">
                <a:solidFill>
                  <a:srgbClr val="0070C0"/>
                </a:solidFill>
                <a:effectLst/>
                <a:latin typeface="Times New Roman" panose="02020603050405020304" pitchFamily="18" charset="0"/>
                <a:ea typeface="Calibri" panose="020F0502020204030204" pitchFamily="34" charset="0"/>
              </a:rPr>
              <a:t>A police officer was recently filmed kneeling on the neck of a suspected criminal until he lost his life. </a:t>
            </a:r>
          </a:p>
          <a:p>
            <a:pPr marL="285750" indent="-285750">
              <a:buClr>
                <a:srgbClr val="FF0000"/>
              </a:buClr>
              <a:buFont typeface="Wingdings" panose="05000000000000000000" pitchFamily="2" charset="2"/>
              <a:buChar char="Ø"/>
            </a:pPr>
            <a:r>
              <a:rPr lang="en-US" sz="1800" dirty="0">
                <a:solidFill>
                  <a:srgbClr val="0070C0"/>
                </a:solidFill>
                <a:effectLst/>
                <a:latin typeface="Times New Roman" panose="02020603050405020304" pitchFamily="18" charset="0"/>
                <a:ea typeface="Calibri" panose="020F0502020204030204" pitchFamily="34" charset="0"/>
              </a:rPr>
              <a:t>It later emerged that George Floyd (the suspected criminal) was innocent, but he had lost his life because of police brutality. </a:t>
            </a:r>
          </a:p>
          <a:p>
            <a:pPr marL="285750" indent="-285750">
              <a:buClr>
                <a:srgbClr val="FF0000"/>
              </a:buClr>
              <a:buFont typeface="Wingdings" panose="05000000000000000000" pitchFamily="2" charset="2"/>
              <a:buChar char="Ø"/>
            </a:pPr>
            <a:r>
              <a:rPr lang="en-US" sz="1800" dirty="0">
                <a:solidFill>
                  <a:srgbClr val="0070C0"/>
                </a:solidFill>
                <a:effectLst/>
                <a:latin typeface="Times New Roman" panose="02020603050405020304" pitchFamily="18" charset="0"/>
                <a:ea typeface="Calibri" panose="020F0502020204030204" pitchFamily="34" charset="0"/>
              </a:rPr>
              <a:t>For long, police officers have been condemned for the excessive use of force that, at times, causes the loss of lives. </a:t>
            </a:r>
          </a:p>
          <a:p>
            <a:pPr marL="285750" indent="-285750">
              <a:buClr>
                <a:srgbClr val="FF0000"/>
              </a:buClr>
              <a:buFont typeface="Wingdings" panose="05000000000000000000" pitchFamily="2" charset="2"/>
              <a:buChar char="Ø"/>
            </a:pPr>
            <a:r>
              <a:rPr lang="en-US" sz="1800" dirty="0">
                <a:solidFill>
                  <a:srgbClr val="0070C0"/>
                </a:solidFill>
                <a:effectLst/>
                <a:latin typeface="Times New Roman" panose="02020603050405020304" pitchFamily="18" charset="0"/>
                <a:ea typeface="Calibri" panose="020F0502020204030204" pitchFamily="34" charset="0"/>
              </a:rPr>
              <a:t>These claims have always fallen on deaf ears, and no action is taken to end the police killing of African American people</a:t>
            </a:r>
          </a:p>
          <a:p>
            <a:pPr marL="285750" indent="-285750">
              <a:buClr>
                <a:srgbClr val="FF0000"/>
              </a:buClr>
              <a:buFont typeface="Wingdings" panose="05000000000000000000" pitchFamily="2" charset="2"/>
              <a:buChar char="Ø"/>
            </a:pPr>
            <a:r>
              <a:rPr lang="en-GB" sz="1800" dirty="0">
                <a:solidFill>
                  <a:srgbClr val="0070C0"/>
                </a:solidFill>
                <a:effectLst/>
                <a:latin typeface="Times New Roman" panose="02020603050405020304" pitchFamily="18" charset="0"/>
                <a:ea typeface="Calibri" panose="020F0502020204030204" pitchFamily="34" charset="0"/>
              </a:rPr>
              <a:t>Killing African American citizens as a result of brutality brings about loss and grief to the bereaved families. </a:t>
            </a:r>
          </a:p>
          <a:p>
            <a:pPr marL="285750" indent="-285750">
              <a:buClr>
                <a:srgbClr val="FF0000"/>
              </a:buClr>
              <a:buFont typeface="Wingdings" panose="05000000000000000000" pitchFamily="2" charset="2"/>
              <a:buChar char="Ø"/>
            </a:pPr>
            <a:r>
              <a:rPr lang="en-GB" sz="1800" dirty="0">
                <a:solidFill>
                  <a:srgbClr val="0070C0"/>
                </a:solidFill>
                <a:effectLst/>
                <a:latin typeface="Times New Roman" panose="02020603050405020304" pitchFamily="18" charset="0"/>
                <a:ea typeface="Calibri" panose="020F0502020204030204" pitchFamily="34" charset="0"/>
              </a:rPr>
              <a:t>Many mothers have had to grief and burry their sons as a result of police brutality. Fathers, brothers, sisters, relatives, and even friends have had to contend with the death of their loved ones because of police brutality.</a:t>
            </a:r>
            <a:r>
              <a:rPr lang="en-US" sz="1800" dirty="0">
                <a:solidFill>
                  <a:srgbClr val="0070C0"/>
                </a:solidFill>
                <a:effectLst/>
                <a:latin typeface="Times New Roman" panose="02020603050405020304" pitchFamily="18" charset="0"/>
                <a:ea typeface="Calibri" panose="020F0502020204030204" pitchFamily="34" charset="0"/>
              </a:rPr>
              <a:t> </a:t>
            </a:r>
            <a:endParaRPr lang="en-US" sz="2800" dirty="0">
              <a:solidFill>
                <a:srgbClr val="0070C0"/>
              </a:solidFill>
            </a:endParaRPr>
          </a:p>
        </p:txBody>
      </p:sp>
      <p:pic>
        <p:nvPicPr>
          <p:cNvPr id="7170" name="Picture 2" descr="Black Lives Matter | The Office of Majority Leader Steny Hoyer">
            <a:extLst>
              <a:ext uri="{FF2B5EF4-FFF2-40B4-BE49-F238E27FC236}">
                <a16:creationId xmlns:a16="http://schemas.microsoft.com/office/drawing/2014/main" id="{D0C25C72-A953-459F-ABE8-1D28B358778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30679" y="1488557"/>
            <a:ext cx="5961321" cy="51567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04514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19490-0077-4076-906A-4F8028B8111D}"/>
              </a:ext>
            </a:extLst>
          </p:cNvPr>
          <p:cNvSpPr>
            <a:spLocks noGrp="1"/>
          </p:cNvSpPr>
          <p:nvPr>
            <p:ph type="ctrTitle"/>
          </p:nvPr>
        </p:nvSpPr>
        <p:spPr>
          <a:xfrm>
            <a:off x="2466754" y="89500"/>
            <a:ext cx="9448800" cy="1056752"/>
          </a:xfrm>
        </p:spPr>
        <p:txBody>
          <a:bodyPr>
            <a:normAutofit/>
          </a:bodyPr>
          <a:lstStyle/>
          <a:p>
            <a:r>
              <a:rPr lang="en-US" cap="none" dirty="0">
                <a:latin typeface="Helvetica" panose="020B0604020202020204" pitchFamily="34" charset="0"/>
                <a:cs typeface="Times New Roman" panose="02020603050405020304" pitchFamily="18" charset="0"/>
              </a:rPr>
              <a:t>4. Critical Analysis</a:t>
            </a:r>
            <a:endParaRPr lang="en-US" cap="none" dirty="0"/>
          </a:p>
        </p:txBody>
      </p:sp>
      <p:sp>
        <p:nvSpPr>
          <p:cNvPr id="3" name="Subtitle 2">
            <a:extLst>
              <a:ext uri="{FF2B5EF4-FFF2-40B4-BE49-F238E27FC236}">
                <a16:creationId xmlns:a16="http://schemas.microsoft.com/office/drawing/2014/main" id="{EC7A172D-9D86-48D8-9A6F-6E5BF5BC9155}"/>
              </a:ext>
            </a:extLst>
          </p:cNvPr>
          <p:cNvSpPr>
            <a:spLocks noGrp="1"/>
          </p:cNvSpPr>
          <p:nvPr>
            <p:ph type="subTitle" idx="1"/>
          </p:nvPr>
        </p:nvSpPr>
        <p:spPr>
          <a:xfrm>
            <a:off x="4377070" y="1048182"/>
            <a:ext cx="7662531" cy="5246292"/>
          </a:xfrm>
          <a:solidFill>
            <a:schemeClr val="accent6">
              <a:lumMod val="20000"/>
              <a:lumOff val="80000"/>
            </a:schemeClr>
          </a:solidFill>
        </p:spPr>
        <p:txBody>
          <a:bodyPr>
            <a:normAutofit lnSpcReduction="10000"/>
          </a:bodyPr>
          <a:lstStyle/>
          <a:p>
            <a:pPr marL="285750" indent="-285750">
              <a:buClr>
                <a:srgbClr val="FF0000"/>
              </a:buClr>
              <a:buFont typeface="Wingdings" panose="05000000000000000000" pitchFamily="2" charset="2"/>
              <a:buChar char="Ø"/>
            </a:pPr>
            <a:r>
              <a:rPr lang="en-US" dirty="0">
                <a:solidFill>
                  <a:srgbClr val="0070C0"/>
                </a:solidFill>
                <a:effectLst/>
                <a:latin typeface="Times New Roman" panose="02020603050405020304" pitchFamily="18" charset="0"/>
                <a:ea typeface="Calibri" panose="020F0502020204030204" pitchFamily="34" charset="0"/>
              </a:rPr>
              <a:t>Police brutality can take the form of physical force applied which affects the health of African American when police officers use excessive force when dealing with suspected criminals. </a:t>
            </a:r>
          </a:p>
          <a:p>
            <a:pPr marL="285750" indent="-285750">
              <a:buClr>
                <a:srgbClr val="FF0000"/>
              </a:buClr>
              <a:buFont typeface="Wingdings" panose="05000000000000000000" pitchFamily="2" charset="2"/>
              <a:buChar char="Ø"/>
            </a:pPr>
            <a:r>
              <a:rPr lang="en-US" dirty="0">
                <a:solidFill>
                  <a:srgbClr val="0070C0"/>
                </a:solidFill>
                <a:effectLst/>
                <a:latin typeface="Times New Roman" panose="02020603050405020304" pitchFamily="18" charset="0"/>
                <a:ea typeface="Calibri" panose="020F0502020204030204" pitchFamily="34" charset="0"/>
              </a:rPr>
              <a:t>Police Brutality includes the use of pepper spray when the suspect has already surrendered, beating up a suspected criminal after arresting them, among other acts of brutality against African American citizens (</a:t>
            </a:r>
            <a:r>
              <a:rPr lang="en-US" dirty="0" err="1">
                <a:solidFill>
                  <a:srgbClr val="0070C0"/>
                </a:solidFill>
                <a:effectLst/>
                <a:latin typeface="Times New Roman" panose="02020603050405020304" pitchFamily="18" charset="0"/>
                <a:ea typeface="Calibri" panose="020F0502020204030204" pitchFamily="34" charset="0"/>
              </a:rPr>
              <a:t>Alang</a:t>
            </a:r>
            <a:r>
              <a:rPr lang="en-US" dirty="0">
                <a:solidFill>
                  <a:srgbClr val="0070C0"/>
                </a:solidFill>
                <a:effectLst/>
                <a:latin typeface="Times New Roman" panose="02020603050405020304" pitchFamily="18" charset="0"/>
                <a:ea typeface="Calibri" panose="020F0502020204030204" pitchFamily="34" charset="0"/>
              </a:rPr>
              <a:t>, </a:t>
            </a:r>
            <a:r>
              <a:rPr lang="en-US" dirty="0" err="1">
                <a:solidFill>
                  <a:srgbClr val="0070C0"/>
                </a:solidFill>
                <a:effectLst/>
                <a:latin typeface="Times New Roman" panose="02020603050405020304" pitchFamily="18" charset="0"/>
                <a:ea typeface="Calibri" panose="020F0502020204030204" pitchFamily="34" charset="0"/>
              </a:rPr>
              <a:t>Sirry</a:t>
            </a:r>
            <a:r>
              <a:rPr lang="en-US" dirty="0">
                <a:solidFill>
                  <a:srgbClr val="0070C0"/>
                </a:solidFill>
                <a:effectLst/>
                <a:latin typeface="Times New Roman" panose="02020603050405020304" pitchFamily="18" charset="0"/>
                <a:ea typeface="Calibri" panose="020F0502020204030204" pitchFamily="34" charset="0"/>
              </a:rPr>
              <a:t>, et al).</a:t>
            </a:r>
          </a:p>
          <a:p>
            <a:pPr marL="285750" indent="-285750">
              <a:buClr>
                <a:srgbClr val="FF0000"/>
              </a:buClr>
              <a:buFont typeface="Wingdings" panose="05000000000000000000" pitchFamily="2" charset="2"/>
              <a:buChar char="Ø"/>
            </a:pPr>
            <a:r>
              <a:rPr lang="en-US" dirty="0">
                <a:solidFill>
                  <a:srgbClr val="0070C0"/>
                </a:solidFill>
                <a:effectLst/>
                <a:latin typeface="Times New Roman" panose="02020603050405020304" pitchFamily="18" charset="0"/>
                <a:ea typeface="Calibri" panose="020F0502020204030204" pitchFamily="34" charset="0"/>
              </a:rPr>
              <a:t>The health impact of police brutality is not limited to physical force but also psychological torture causing anxiety.</a:t>
            </a:r>
            <a:endParaRPr lang="en-US" dirty="0">
              <a:solidFill>
                <a:srgbClr val="0070C0"/>
              </a:solidFill>
              <a:latin typeface="Times New Roman" panose="02020603050405020304" pitchFamily="18" charset="0"/>
              <a:ea typeface="Calibri" panose="020F0502020204030204" pitchFamily="34" charset="0"/>
            </a:endParaRPr>
          </a:p>
          <a:p>
            <a:pPr marL="285750" indent="-285750">
              <a:buClr>
                <a:srgbClr val="FF0000"/>
              </a:buClr>
              <a:buFont typeface="Wingdings" panose="05000000000000000000" pitchFamily="2" charset="2"/>
              <a:buChar char="Ø"/>
            </a:pPr>
            <a:r>
              <a:rPr lang="en-US" dirty="0">
                <a:solidFill>
                  <a:srgbClr val="0070C0"/>
                </a:solidFill>
                <a:effectLst/>
                <a:latin typeface="Times New Roman" panose="02020603050405020304" pitchFamily="18" charset="0"/>
                <a:ea typeface="Calibri" panose="020F0502020204030204" pitchFamily="34" charset="0"/>
              </a:rPr>
              <a:t>Police brutality affects how African Americans interact with other people in society. </a:t>
            </a:r>
          </a:p>
          <a:p>
            <a:pPr marL="285750" indent="-285750">
              <a:buClr>
                <a:srgbClr val="FF0000"/>
              </a:buClr>
              <a:buFont typeface="Wingdings" panose="05000000000000000000" pitchFamily="2" charset="2"/>
              <a:buChar char="Ø"/>
            </a:pPr>
            <a:r>
              <a:rPr lang="en-US" dirty="0">
                <a:solidFill>
                  <a:srgbClr val="0070C0"/>
                </a:solidFill>
                <a:effectLst/>
                <a:latin typeface="Times New Roman" panose="02020603050405020304" pitchFamily="18" charset="0"/>
                <a:ea typeface="Calibri" panose="020F0502020204030204" pitchFamily="34" charset="0"/>
              </a:rPr>
              <a:t>Police brutality affects parenting process among African American citizens (Rodríguez, Dylan). Children are brought up knowing the difference between right and wrong, and at a certain age, they are made aware of their rights. </a:t>
            </a:r>
            <a:endParaRPr lang="en-US" dirty="0">
              <a:solidFill>
                <a:srgbClr val="0070C0"/>
              </a:solidFill>
              <a:latin typeface="Times New Roman" panose="02020603050405020304" pitchFamily="18" charset="0"/>
              <a:ea typeface="Calibri" panose="020F0502020204030204" pitchFamily="34" charset="0"/>
            </a:endParaRPr>
          </a:p>
          <a:p>
            <a:pPr marL="285750" indent="-285750">
              <a:buClr>
                <a:srgbClr val="FF0000"/>
              </a:buClr>
              <a:buFont typeface="Wingdings" panose="05000000000000000000" pitchFamily="2" charset="2"/>
              <a:buChar char="Ø"/>
            </a:pPr>
            <a:r>
              <a:rPr lang="en-US" dirty="0">
                <a:solidFill>
                  <a:srgbClr val="0070C0"/>
                </a:solidFill>
                <a:effectLst/>
                <a:latin typeface="Times New Roman" panose="02020603050405020304" pitchFamily="18" charset="0"/>
                <a:ea typeface="Calibri" panose="020F0502020204030204" pitchFamily="34" charset="0"/>
              </a:rPr>
              <a:t>Finally, police brutality on the African American citizens speaks volumes about the systematic racial discrimination in the united states of America. </a:t>
            </a:r>
            <a:endParaRPr lang="en-US" sz="3200" dirty="0">
              <a:solidFill>
                <a:srgbClr val="0070C0"/>
              </a:solidFill>
            </a:endParaRPr>
          </a:p>
        </p:txBody>
      </p:sp>
      <p:pic>
        <p:nvPicPr>
          <p:cNvPr id="8194" name="Picture 2">
            <a:extLst>
              <a:ext uri="{FF2B5EF4-FFF2-40B4-BE49-F238E27FC236}">
                <a16:creationId xmlns:a16="http://schemas.microsoft.com/office/drawing/2014/main" id="{B8BB9FFB-465A-4604-9F77-F1AAA0FAFC4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399" y="1720382"/>
            <a:ext cx="4100625" cy="39148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83803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19490-0077-4076-906A-4F8028B8111D}"/>
              </a:ext>
            </a:extLst>
          </p:cNvPr>
          <p:cNvSpPr>
            <a:spLocks noGrp="1"/>
          </p:cNvSpPr>
          <p:nvPr>
            <p:ph type="ctrTitle"/>
          </p:nvPr>
        </p:nvSpPr>
        <p:spPr>
          <a:xfrm>
            <a:off x="2339164" y="365946"/>
            <a:ext cx="9448800" cy="1056752"/>
          </a:xfrm>
        </p:spPr>
        <p:txBody>
          <a:bodyPr>
            <a:normAutofit/>
          </a:bodyPr>
          <a:lstStyle/>
          <a:p>
            <a:r>
              <a:rPr lang="en-US" cap="none" dirty="0">
                <a:latin typeface="Helvetica" panose="020B0604020202020204" pitchFamily="34" charset="0"/>
                <a:cs typeface="Times New Roman" panose="02020603050405020304" pitchFamily="18" charset="0"/>
              </a:rPr>
              <a:t>5. Conclusion</a:t>
            </a:r>
            <a:endParaRPr lang="en-US" cap="none" dirty="0"/>
          </a:p>
        </p:txBody>
      </p:sp>
      <p:sp>
        <p:nvSpPr>
          <p:cNvPr id="3" name="Subtitle 2">
            <a:extLst>
              <a:ext uri="{FF2B5EF4-FFF2-40B4-BE49-F238E27FC236}">
                <a16:creationId xmlns:a16="http://schemas.microsoft.com/office/drawing/2014/main" id="{EC7A172D-9D86-48D8-9A6F-6E5BF5BC9155}"/>
              </a:ext>
            </a:extLst>
          </p:cNvPr>
          <p:cNvSpPr>
            <a:spLocks noGrp="1"/>
          </p:cNvSpPr>
          <p:nvPr>
            <p:ph type="subTitle" idx="1"/>
          </p:nvPr>
        </p:nvSpPr>
        <p:spPr>
          <a:xfrm>
            <a:off x="5337544" y="1335262"/>
            <a:ext cx="6716234" cy="5246292"/>
          </a:xfrm>
          <a:solidFill>
            <a:schemeClr val="accent6">
              <a:lumMod val="20000"/>
              <a:lumOff val="80000"/>
            </a:schemeClr>
          </a:solidFill>
        </p:spPr>
        <p:txBody>
          <a:bodyPr>
            <a:normAutofit lnSpcReduction="10000"/>
          </a:bodyPr>
          <a:lstStyle/>
          <a:p>
            <a:pPr marL="285750" indent="-285750">
              <a:buClr>
                <a:srgbClr val="FF0000"/>
              </a:buClr>
              <a:buFont typeface="Wingdings" panose="05000000000000000000" pitchFamily="2" charset="2"/>
              <a:buChar char="Ø"/>
            </a:pPr>
            <a:r>
              <a:rPr lang="en-US"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Police brutality is a social evil that should not be encouraged or tolerated at any cost. This is because it spreads division, which tends to rapture the social fabric. </a:t>
            </a:r>
          </a:p>
          <a:p>
            <a:pPr marL="285750" indent="-285750">
              <a:buClr>
                <a:srgbClr val="FF0000"/>
              </a:buClr>
              <a:buFont typeface="Wingdings" panose="05000000000000000000" pitchFamily="2" charset="2"/>
              <a:buChar char="Ø"/>
            </a:pPr>
            <a:r>
              <a:rPr lang="en-US"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It takes more resources to repair a torn social fabric than it takes to tear it apart. Police brutality raises the issue of discrimination against African American citizens, which has been going on for centuries.</a:t>
            </a:r>
          </a:p>
          <a:p>
            <a:pPr marL="285750" indent="-285750">
              <a:buClr>
                <a:srgbClr val="FF0000"/>
              </a:buClr>
              <a:buFont typeface="Wingdings" panose="05000000000000000000" pitchFamily="2" charset="2"/>
              <a:buChar char="Ø"/>
            </a:pPr>
            <a:r>
              <a:rPr lang="en-US"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America is better than it was in slavery, and it is not regarded as the land of the free for no reason. Police brutality targeted on the African American citizens goes against this definition of this great country, putting it in the spotlight for bad reasons. </a:t>
            </a:r>
          </a:p>
          <a:p>
            <a:pPr marL="285750" indent="-285750">
              <a:buClr>
                <a:srgbClr val="FF0000"/>
              </a:buClr>
              <a:buFont typeface="Wingdings" panose="05000000000000000000" pitchFamily="2" charset="2"/>
              <a:buChar char="Ø"/>
            </a:pPr>
            <a:r>
              <a:rPr lang="en-US"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In a truly democratic and free country, every citizen's rights are respected and upheld, but police brutality has violated the rights of so many African American citizens. </a:t>
            </a:r>
          </a:p>
          <a:p>
            <a:pPr marL="285750" indent="-285750">
              <a:buClr>
                <a:srgbClr val="FF0000"/>
              </a:buClr>
              <a:buFont typeface="Wingdings" panose="05000000000000000000" pitchFamily="2" charset="2"/>
              <a:buChar char="Ø"/>
            </a:pPr>
            <a:r>
              <a:rPr lang="en-US"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The paper concludes that police brutality affects the social, health, and economic activities in the lives of African American citizens. </a:t>
            </a:r>
            <a:endParaRPr lang="en-US"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buClr>
                <a:srgbClr val="FF0000"/>
              </a:buClr>
              <a:buFont typeface="Wingdings" panose="05000000000000000000" pitchFamily="2" charset="2"/>
              <a:buChar char="Ø"/>
            </a:pPr>
            <a:endParaRPr lang="en-US" sz="3600" dirty="0">
              <a:solidFill>
                <a:srgbClr val="0070C0"/>
              </a:solidFill>
            </a:endParaRPr>
          </a:p>
        </p:txBody>
      </p:sp>
      <p:pic>
        <p:nvPicPr>
          <p:cNvPr id="9218" name="Picture 2" descr="How to actually stop police brutality, according to science | Live Science">
            <a:extLst>
              <a:ext uri="{FF2B5EF4-FFF2-40B4-BE49-F238E27FC236}">
                <a16:creationId xmlns:a16="http://schemas.microsoft.com/office/drawing/2014/main" id="{6989236C-A6BE-40C0-84E0-2DFFF1AEDD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335262"/>
            <a:ext cx="5337543" cy="51567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60009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19490-0077-4076-906A-4F8028B8111D}"/>
              </a:ext>
            </a:extLst>
          </p:cNvPr>
          <p:cNvSpPr>
            <a:spLocks noGrp="1"/>
          </p:cNvSpPr>
          <p:nvPr>
            <p:ph type="ctrTitle"/>
          </p:nvPr>
        </p:nvSpPr>
        <p:spPr>
          <a:xfrm>
            <a:off x="2339164" y="365946"/>
            <a:ext cx="9448800" cy="941859"/>
          </a:xfrm>
        </p:spPr>
        <p:txBody>
          <a:bodyPr>
            <a:normAutofit/>
          </a:bodyPr>
          <a:lstStyle/>
          <a:p>
            <a:r>
              <a:rPr lang="en-US" sz="4800" cap="none" dirty="0">
                <a:latin typeface="Helvetica" panose="020B0604020202020204" pitchFamily="34" charset="0"/>
                <a:cs typeface="Times New Roman" panose="02020603050405020304" pitchFamily="18" charset="0"/>
              </a:rPr>
              <a:t>6. </a:t>
            </a:r>
            <a:r>
              <a:rPr lang="en-US" sz="4800" cap="none" dirty="0">
                <a:effectLst/>
                <a:latin typeface="Helvetica" panose="020B0604020202020204" pitchFamily="34" charset="0"/>
                <a:ea typeface="Times New Roman" panose="02020603050405020304" pitchFamily="18" charset="0"/>
                <a:cs typeface="Times New Roman" panose="02020603050405020304" pitchFamily="18" charset="0"/>
              </a:rPr>
              <a:t>Policy Implications</a:t>
            </a:r>
            <a:endParaRPr lang="en-US" sz="4800" cap="none" dirty="0"/>
          </a:p>
        </p:txBody>
      </p:sp>
      <p:sp>
        <p:nvSpPr>
          <p:cNvPr id="3" name="Subtitle 2">
            <a:extLst>
              <a:ext uri="{FF2B5EF4-FFF2-40B4-BE49-F238E27FC236}">
                <a16:creationId xmlns:a16="http://schemas.microsoft.com/office/drawing/2014/main" id="{EC7A172D-9D86-48D8-9A6F-6E5BF5BC9155}"/>
              </a:ext>
            </a:extLst>
          </p:cNvPr>
          <p:cNvSpPr>
            <a:spLocks noGrp="1"/>
          </p:cNvSpPr>
          <p:nvPr>
            <p:ph type="subTitle" idx="1"/>
          </p:nvPr>
        </p:nvSpPr>
        <p:spPr>
          <a:xfrm>
            <a:off x="106324" y="1509826"/>
            <a:ext cx="7417983" cy="4731487"/>
          </a:xfrm>
          <a:solidFill>
            <a:schemeClr val="accent6">
              <a:lumMod val="20000"/>
              <a:lumOff val="80000"/>
            </a:schemeClr>
          </a:solidFill>
        </p:spPr>
        <p:txBody>
          <a:bodyPr>
            <a:normAutofit/>
          </a:bodyPr>
          <a:lstStyle/>
          <a:p>
            <a:pPr marL="285750" indent="-285750">
              <a:buClr>
                <a:srgbClr val="FF0000"/>
              </a:buClr>
              <a:buFont typeface="Wingdings" panose="05000000000000000000" pitchFamily="2" charset="2"/>
              <a:buChar char="Ø"/>
            </a:pPr>
            <a:r>
              <a:rPr lang="en-US"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Police brutality is affecting the family roles by hospitalizing, injuring, and even maiming members of a family.</a:t>
            </a:r>
          </a:p>
          <a:p>
            <a:pPr marL="285750" indent="-285750">
              <a:buClr>
                <a:srgbClr val="FF0000"/>
              </a:buClr>
              <a:buFont typeface="Wingdings" panose="05000000000000000000" pitchFamily="2" charset="2"/>
              <a:buChar char="Ø"/>
            </a:pPr>
            <a:r>
              <a:rPr lang="en-US"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A person who has suffered from police brutality needs to visit a healthcare provider such as a clinic or a hospital to access healthcare services. </a:t>
            </a:r>
          </a:p>
          <a:p>
            <a:pPr marL="285750" indent="-285750">
              <a:buClr>
                <a:srgbClr val="FF0000"/>
              </a:buClr>
              <a:buFont typeface="Wingdings" panose="05000000000000000000" pitchFamily="2" charset="2"/>
              <a:buChar char="Ø"/>
            </a:pPr>
            <a:r>
              <a:rPr lang="en-US"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Some conditions, such as internal bleeding resulting from brutality, are serious and fatal if health services are not administered in perfect time (Taylor, Clarence). </a:t>
            </a:r>
          </a:p>
          <a:p>
            <a:pPr marL="285750" indent="-285750">
              <a:buClr>
                <a:srgbClr val="FF0000"/>
              </a:buClr>
              <a:buFont typeface="Wingdings" panose="05000000000000000000" pitchFamily="2" charset="2"/>
              <a:buChar char="Ø"/>
            </a:pPr>
            <a:r>
              <a:rPr lang="en-US"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Those who get the essential services in good time have to put up high medical bills. </a:t>
            </a:r>
          </a:p>
          <a:p>
            <a:pPr marL="285750" indent="-285750">
              <a:buClr>
                <a:srgbClr val="FF0000"/>
              </a:buClr>
              <a:buFont typeface="Wingdings" panose="05000000000000000000" pitchFamily="2" charset="2"/>
              <a:buChar char="Ø"/>
            </a:pPr>
            <a:r>
              <a:rPr lang="en-US"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Once discharged, these people need enough time for their bodies to heal, meaning that they cannot resume their jobs immediately, further inconveniencing their families.</a:t>
            </a:r>
            <a:endParaRPr lang="en-US"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p>
            <a:pPr>
              <a:buClr>
                <a:srgbClr val="FF0000"/>
              </a:buClr>
            </a:pPr>
            <a:endParaRPr lang="en-US" sz="4400" dirty="0">
              <a:solidFill>
                <a:srgbClr val="0070C0"/>
              </a:solidFill>
            </a:endParaRPr>
          </a:p>
        </p:txBody>
      </p:sp>
      <p:pic>
        <p:nvPicPr>
          <p:cNvPr id="10242" name="Picture 2" descr="Why police brutality is a matter of public health | American Medical  Association">
            <a:extLst>
              <a:ext uri="{FF2B5EF4-FFF2-40B4-BE49-F238E27FC236}">
                <a16:creationId xmlns:a16="http://schemas.microsoft.com/office/drawing/2014/main" id="{5B2E409F-22BB-4947-8AE2-1B584780F66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80253" y="1802220"/>
            <a:ext cx="4405423" cy="41466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81115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19490-0077-4076-906A-4F8028B8111D}"/>
              </a:ext>
            </a:extLst>
          </p:cNvPr>
          <p:cNvSpPr>
            <a:spLocks noGrp="1"/>
          </p:cNvSpPr>
          <p:nvPr>
            <p:ph type="ctrTitle"/>
          </p:nvPr>
        </p:nvSpPr>
        <p:spPr>
          <a:xfrm>
            <a:off x="2339164" y="365946"/>
            <a:ext cx="9448800" cy="941859"/>
          </a:xfrm>
        </p:spPr>
        <p:txBody>
          <a:bodyPr>
            <a:normAutofit/>
          </a:bodyPr>
          <a:lstStyle/>
          <a:p>
            <a:r>
              <a:rPr lang="en-US" sz="4800" cap="none" dirty="0">
                <a:latin typeface="Helvetica" panose="020B0604020202020204" pitchFamily="34" charset="0"/>
                <a:cs typeface="Times New Roman" panose="02020603050405020304" pitchFamily="18" charset="0"/>
              </a:rPr>
              <a:t>9. References</a:t>
            </a:r>
            <a:endParaRPr lang="en-US" sz="4800" cap="none" dirty="0"/>
          </a:p>
        </p:txBody>
      </p:sp>
      <p:sp>
        <p:nvSpPr>
          <p:cNvPr id="3" name="Subtitle 2">
            <a:extLst>
              <a:ext uri="{FF2B5EF4-FFF2-40B4-BE49-F238E27FC236}">
                <a16:creationId xmlns:a16="http://schemas.microsoft.com/office/drawing/2014/main" id="{EC7A172D-9D86-48D8-9A6F-6E5BF5BC9155}"/>
              </a:ext>
            </a:extLst>
          </p:cNvPr>
          <p:cNvSpPr>
            <a:spLocks noGrp="1"/>
          </p:cNvSpPr>
          <p:nvPr>
            <p:ph type="subTitle" idx="1"/>
          </p:nvPr>
        </p:nvSpPr>
        <p:spPr>
          <a:xfrm>
            <a:off x="1403498" y="1488557"/>
            <a:ext cx="8406811" cy="5135527"/>
          </a:xfrm>
          <a:solidFill>
            <a:schemeClr val="accent6">
              <a:lumMod val="20000"/>
              <a:lumOff val="80000"/>
            </a:schemeClr>
          </a:solidFill>
        </p:spPr>
        <p:txBody>
          <a:bodyPr>
            <a:normAutofit/>
          </a:bodyPr>
          <a:lstStyle/>
          <a:p>
            <a:pPr marL="0" marR="0">
              <a:lnSpc>
                <a:spcPct val="110000"/>
              </a:lnSpc>
              <a:spcBef>
                <a:spcPts val="0"/>
              </a:spcBef>
              <a:spcAft>
                <a:spcPts val="0"/>
              </a:spcAft>
            </a:pPr>
            <a:r>
              <a:rPr lang="en-US" sz="1800" dirty="0" err="1">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Alang</a:t>
            </a:r>
            <a:r>
              <a:rPr lang="en-US" sz="18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S., McAlpine, D., </a:t>
            </a:r>
            <a:r>
              <a:rPr lang="en-US" sz="1800" dirty="0" err="1">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McCreedy</a:t>
            </a:r>
            <a:r>
              <a:rPr lang="en-US" sz="18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E., &amp; Hardeman, R. (2017). Police brutality and 	black health: Setting the agenda for public health scholars. </a:t>
            </a:r>
            <a:r>
              <a:rPr lang="en-US" sz="1800" i="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American journal of 	public health</a:t>
            </a:r>
            <a:r>
              <a:rPr lang="en-US" sz="18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 </a:t>
            </a:r>
            <a:r>
              <a:rPr lang="en-US" sz="1800" i="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107</a:t>
            </a:r>
            <a:r>
              <a:rPr lang="en-US" sz="18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(5), 662-665.</a:t>
            </a:r>
          </a:p>
          <a:p>
            <a:pPr marL="0" marR="0">
              <a:lnSpc>
                <a:spcPct val="110000"/>
              </a:lnSpc>
              <a:spcBef>
                <a:spcPts val="0"/>
              </a:spcBef>
              <a:spcAft>
                <a:spcPts val="0"/>
              </a:spcAft>
            </a:pPr>
            <a:r>
              <a:rPr lang="en-US" sz="18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Chaney, C., &amp; Robertson, R. V. (2013). Racism and police brutality in America. </a:t>
            </a:r>
            <a:r>
              <a:rPr lang="en-US" sz="1800" i="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Journal 	of African American Studies</a:t>
            </a:r>
            <a:r>
              <a:rPr lang="en-US" sz="18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 </a:t>
            </a:r>
            <a:r>
              <a:rPr lang="en-US" sz="1800" i="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17</a:t>
            </a:r>
            <a:r>
              <a:rPr lang="en-US" sz="18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(4), 480-505.</a:t>
            </a:r>
          </a:p>
          <a:p>
            <a:pPr marL="0" marR="0">
              <a:lnSpc>
                <a:spcPct val="110000"/>
              </a:lnSpc>
              <a:spcBef>
                <a:spcPts val="0"/>
              </a:spcBef>
              <a:spcAft>
                <a:spcPts val="0"/>
              </a:spcAft>
            </a:pPr>
            <a:r>
              <a:rPr lang="en-US" sz="18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Hutto, J. W., &amp; Green, R. D. (2016). Social movements against racist police brutality and 	Department of Justice Intervention in Prince George’s County, 	Maryland. </a:t>
            </a:r>
            <a:r>
              <a:rPr lang="en-US" sz="1800" i="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Journal of Urban Health</a:t>
            </a:r>
            <a:r>
              <a:rPr lang="en-US" sz="18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 </a:t>
            </a:r>
            <a:r>
              <a:rPr lang="en-US" sz="1800" i="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93</a:t>
            </a:r>
            <a:r>
              <a:rPr lang="en-US" sz="18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(1), 89-121.</a:t>
            </a:r>
          </a:p>
          <a:p>
            <a:pPr marL="0" marR="0">
              <a:lnSpc>
                <a:spcPct val="110000"/>
              </a:lnSpc>
              <a:spcBef>
                <a:spcPts val="0"/>
              </a:spcBef>
              <a:spcAft>
                <a:spcPts val="0"/>
              </a:spcAft>
            </a:pPr>
            <a:r>
              <a:rPr lang="en-US" sz="1800" dirty="0" err="1">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Jee</a:t>
            </a:r>
            <a:r>
              <a:rPr lang="en-US" sz="18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-Lyn García, J., &amp; Sharif, M. Z. (2015). Black lives matter: a commentary on racism 	and public health. </a:t>
            </a:r>
            <a:r>
              <a:rPr lang="en-US" sz="1800" i="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American journal of public health</a:t>
            </a:r>
            <a:r>
              <a:rPr lang="en-US" sz="18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 </a:t>
            </a:r>
            <a:r>
              <a:rPr lang="en-US" sz="1800" i="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105</a:t>
            </a:r>
            <a:r>
              <a:rPr lang="en-US" sz="18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(8), e27-e30.</a:t>
            </a:r>
          </a:p>
          <a:p>
            <a:pPr marL="0" marR="0">
              <a:lnSpc>
                <a:spcPct val="110000"/>
              </a:lnSpc>
              <a:spcBef>
                <a:spcPts val="0"/>
              </a:spcBef>
              <a:spcAft>
                <a:spcPts val="0"/>
              </a:spcAft>
            </a:pPr>
            <a:r>
              <a:rPr lang="en-GB" sz="18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Rodriguez, D. (2012). Beyond" Police Brutality": Racist State Violence and the University 	of California. American Quarterly, 64(2), 301-313.</a:t>
            </a:r>
          </a:p>
          <a:p>
            <a:pPr marL="0" marR="0">
              <a:lnSpc>
                <a:spcPct val="110000"/>
              </a:lnSpc>
              <a:spcBef>
                <a:spcPts val="0"/>
              </a:spcBef>
              <a:spcAft>
                <a:spcPts val="0"/>
              </a:spcAft>
            </a:pPr>
            <a:r>
              <a:rPr lang="en-GB" sz="18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Taylor, C. (2013). Introduction: African Americans, police brutality, and the US criminal 	justice system. Journal of African American History, 98(2), 200-204.</a:t>
            </a:r>
          </a:p>
          <a:p>
            <a:pPr marL="0" marR="0">
              <a:lnSpc>
                <a:spcPct val="110000"/>
              </a:lnSpc>
              <a:spcBef>
                <a:spcPts val="0"/>
              </a:spcBef>
              <a:spcAft>
                <a:spcPts val="0"/>
              </a:spcAft>
            </a:pPr>
            <a:endParaRPr lang="en-US" sz="18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p>
            <a:pPr marL="571500" indent="-571500">
              <a:buClr>
                <a:srgbClr val="FF0000"/>
              </a:buClr>
              <a:buFont typeface="Wingdings" panose="05000000000000000000" pitchFamily="2" charset="2"/>
              <a:buChar char="Ø"/>
            </a:pPr>
            <a:endParaRPr lang="en-US" sz="5400" dirty="0">
              <a:solidFill>
                <a:srgbClr val="0070C0"/>
              </a:solidFill>
            </a:endParaRPr>
          </a:p>
        </p:txBody>
      </p:sp>
    </p:spTree>
    <p:extLst>
      <p:ext uri="{BB962C8B-B14F-4D97-AF65-F5344CB8AC3E}">
        <p14:creationId xmlns:p14="http://schemas.microsoft.com/office/powerpoint/2010/main" val="32840390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Four Ways to Say Thank You to 2017 - Journeys Are My Diary">
            <a:extLst>
              <a:ext uri="{FF2B5EF4-FFF2-40B4-BE49-F238E27FC236}">
                <a16:creationId xmlns:a16="http://schemas.microsoft.com/office/drawing/2014/main" id="{18B0E27F-9A4D-401B-8429-4592935D1E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6510" y="669850"/>
            <a:ext cx="7410895" cy="50211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5392352"/>
      </p:ext>
    </p:extLst>
  </p:cSld>
  <p:clrMapOvr>
    <a:masterClrMapping/>
  </p:clrMapOvr>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docProps/app.xml><?xml version="1.0" encoding="utf-8"?>
<Properties xmlns="http://schemas.openxmlformats.org/officeDocument/2006/extended-properties" xmlns:vt="http://schemas.openxmlformats.org/officeDocument/2006/docPropsVTypes">
  <Template>TM04033937[[fn=Vapor Trail]]</Template>
  <TotalTime>137</TotalTime>
  <Words>1492</Words>
  <Application>Microsoft Office PowerPoint</Application>
  <PresentationFormat>Widescreen</PresentationFormat>
  <Paragraphs>64</Paragraphs>
  <Slides>11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Arial</vt:lpstr>
      <vt:lpstr>Calibri</vt:lpstr>
      <vt:lpstr>Century Gothic</vt:lpstr>
      <vt:lpstr>Helvetica</vt:lpstr>
      <vt:lpstr>Times New Roman</vt:lpstr>
      <vt:lpstr>Wingdings</vt:lpstr>
      <vt:lpstr>Vapor Trail</vt:lpstr>
      <vt:lpstr>The Impact Of Police Brutality On The Lives Of African American Citizens</vt:lpstr>
      <vt:lpstr>Agendas</vt:lpstr>
      <vt:lpstr>1. Abstract</vt:lpstr>
      <vt:lpstr>PowerPoint Presentation</vt:lpstr>
      <vt:lpstr>PowerPoint Presentation</vt:lpstr>
      <vt:lpstr>3. Issues</vt:lpstr>
      <vt:lpstr>4. Critical Analysis</vt:lpstr>
      <vt:lpstr>5. Conclusion</vt:lpstr>
      <vt:lpstr>6. Policy Implications</vt:lpstr>
      <vt:lpstr>9. References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Impact of Police Brutality on the Lives of African American Citizens</dc:title>
  <dc:creator>MIT Nerd</dc:creator>
  <cp:lastModifiedBy>MIT Nerd</cp:lastModifiedBy>
  <cp:revision>8</cp:revision>
  <dcterms:created xsi:type="dcterms:W3CDTF">2020-11-17T12:01:19Z</dcterms:created>
  <dcterms:modified xsi:type="dcterms:W3CDTF">2020-11-17T14:18:37Z</dcterms:modified>
</cp:coreProperties>
</file>